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58" r:id="rId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9" d="100"/>
          <a:sy n="69" d="100"/>
        </p:scale>
        <p:origin x="5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181716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10348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358366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231678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383322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239086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2838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348880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72810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378391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F1239C0C-BA70-4328-92DA-A1CF6609ED83}" type="datetimeFigureOut">
              <a:rPr lang="he-IL" smtClean="0"/>
              <a:t>י"א/חשון/תשפ"א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BF60633-5C9E-43EE-86EB-8795DD230E6C}" type="slidenum">
              <a:rPr lang="he-IL" smtClean="0"/>
              <a:t>‹#›</a:t>
            </a:fld>
            <a:endParaRPr lang="he-IL"/>
          </a:p>
        </p:txBody>
      </p:sp>
    </p:spTree>
    <p:extLst>
      <p:ext uri="{BB962C8B-B14F-4D97-AF65-F5344CB8AC3E}">
        <p14:creationId xmlns:p14="http://schemas.microsoft.com/office/powerpoint/2010/main" val="326838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239C0C-BA70-4328-92DA-A1CF6609ED83}" type="datetimeFigureOut">
              <a:rPr lang="he-IL" smtClean="0"/>
              <a:t>י"א/חשון/תשפ"א</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F60633-5C9E-43EE-86EB-8795DD230E6C}" type="slidenum">
              <a:rPr lang="he-IL" smtClean="0"/>
              <a:t>‹#›</a:t>
            </a:fld>
            <a:endParaRPr lang="he-IL"/>
          </a:p>
        </p:txBody>
      </p:sp>
    </p:spTree>
    <p:extLst>
      <p:ext uri="{BB962C8B-B14F-4D97-AF65-F5344CB8AC3E}">
        <p14:creationId xmlns:p14="http://schemas.microsoft.com/office/powerpoint/2010/main" val="153937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40872"/>
            <a:ext cx="9144000" cy="2419927"/>
          </a:xfrm>
        </p:spPr>
        <p:txBody>
          <a:bodyPr>
            <a:normAutofit/>
          </a:bodyPr>
          <a:lstStyle/>
          <a:p>
            <a:r>
              <a:rPr lang="he-IL" dirty="0" smtClean="0"/>
              <a:t>יום הזיכרון ה-25 לרצח רבין</a:t>
            </a:r>
            <a:br>
              <a:rPr lang="he-IL" dirty="0" smtClean="0"/>
            </a:br>
            <a:r>
              <a:rPr lang="he-IL" dirty="0" smtClean="0"/>
              <a:t/>
            </a:r>
            <a:br>
              <a:rPr lang="he-IL" dirty="0" smtClean="0"/>
            </a:br>
            <a:r>
              <a:rPr lang="he-IL" sz="3200" dirty="0" smtClean="0"/>
              <a:t>כִּי אֲנָשִׁים אַחִים אֲנָחְנוּ </a:t>
            </a:r>
            <a:r>
              <a:rPr lang="he-IL" sz="2000" dirty="0" smtClean="0"/>
              <a:t>(בראשית </a:t>
            </a:r>
            <a:r>
              <a:rPr lang="he-IL" sz="2000" dirty="0" err="1" smtClean="0"/>
              <a:t>יג</a:t>
            </a:r>
            <a:r>
              <a:rPr lang="he-IL" sz="2000" dirty="0" smtClean="0"/>
              <a:t>, ח)</a:t>
            </a:r>
            <a:endParaRPr lang="he-IL" sz="2000" dirty="0"/>
          </a:p>
        </p:txBody>
      </p:sp>
      <p:sp>
        <p:nvSpPr>
          <p:cNvPr id="3" name="כותרת משנה 2"/>
          <p:cNvSpPr>
            <a:spLocks noGrp="1"/>
          </p:cNvSpPr>
          <p:nvPr>
            <p:ph type="subTitle" idx="1"/>
          </p:nvPr>
        </p:nvSpPr>
        <p:spPr>
          <a:xfrm>
            <a:off x="1524000" y="4313238"/>
            <a:ext cx="9144000" cy="720580"/>
          </a:xfrm>
        </p:spPr>
        <p:txBody>
          <a:bodyPr/>
          <a:lstStyle/>
          <a:p>
            <a:r>
              <a:rPr lang="he-IL" dirty="0" smtClean="0">
                <a:latin typeface="David" panose="020E0502060401010101" pitchFamily="34" charset="-79"/>
                <a:cs typeface="David" panose="020E0502060401010101" pitchFamily="34" charset="-79"/>
              </a:rPr>
              <a:t>אסנת אלדר</a:t>
            </a:r>
          </a:p>
          <a:p>
            <a:endParaRPr lang="he-IL" dirty="0"/>
          </a:p>
        </p:txBody>
      </p:sp>
      <p:pic>
        <p:nvPicPr>
          <p:cNvPr id="5" name="Picture 1"/>
          <p:cNvPicPr/>
          <p:nvPr/>
        </p:nvPicPr>
        <p:blipFill>
          <a:blip r:embed="rId2" cstate="print">
            <a:extLst>
              <a:ext uri="{28A0092B-C50C-407E-A947-70E740481C1C}">
                <a14:useLocalDpi xmlns:a14="http://schemas.microsoft.com/office/drawing/2010/main" val="0"/>
              </a:ext>
            </a:extLst>
          </a:blip>
          <a:stretch>
            <a:fillRect/>
          </a:stretch>
        </p:blipFill>
        <p:spPr>
          <a:xfrm>
            <a:off x="2528830" y="196215"/>
            <a:ext cx="7134340" cy="1436370"/>
          </a:xfrm>
          <a:prstGeom prst="rect">
            <a:avLst/>
          </a:prstGeom>
        </p:spPr>
      </p:pic>
      <p:pic>
        <p:nvPicPr>
          <p:cNvPr id="3074" name="Picture 2" descr="שלט בהפגנה בבלפור (צילום: ניצן ויסברג)"/>
          <p:cNvPicPr>
            <a:picLocks noChangeAspect="1" noChangeArrowheads="1"/>
          </p:cNvPicPr>
          <p:nvPr/>
        </p:nvPicPr>
        <p:blipFill rotWithShape="1">
          <a:blip r:embed="rId3">
            <a:extLst>
              <a:ext uri="{28A0092B-C50C-407E-A947-70E740481C1C}">
                <a14:useLocalDpi xmlns:a14="http://schemas.microsoft.com/office/drawing/2010/main" val="0"/>
              </a:ext>
            </a:extLst>
          </a:blip>
          <a:srcRect l="23262"/>
          <a:stretch/>
        </p:blipFill>
        <p:spPr bwMode="auto">
          <a:xfrm>
            <a:off x="378691" y="4041295"/>
            <a:ext cx="3731492" cy="265968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תמונה יכולה לכלול: ‏‏‏‏אדם אחד או יותר‏, ‏נעליים‏‏ ו‏פעילויות בחוץ‏‏‏"/>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89496" y="3202562"/>
            <a:ext cx="2623813" cy="3498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087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893657">
            <a:off x="4975494" y="4917598"/>
            <a:ext cx="3197586" cy="1631216"/>
          </a:xfrm>
          <a:prstGeom prst="rect">
            <a:avLst/>
          </a:prstGeom>
          <a:noFill/>
        </p:spPr>
        <p:txBody>
          <a:bodyPr wrap="square" rtlCol="1">
            <a:spAutoFit/>
          </a:bodyPr>
          <a:lstStyle/>
          <a:p>
            <a:r>
              <a:rPr lang="he-IL" sz="2000" dirty="0">
                <a:latin typeface="David" panose="020E0502060401010101" pitchFamily="34" charset="-79"/>
                <a:cs typeface="David" panose="020E0502060401010101" pitchFamily="34" charset="-79"/>
              </a:rPr>
              <a:t>בחיפה נזרק חזיז לעבר מפגינים שצעדו בשכונת הדר, בשכונת רמת החייל, </a:t>
            </a:r>
            <a:endParaRPr lang="he-IL" sz="2000" dirty="0" smtClean="0">
              <a:latin typeface="David" panose="020E0502060401010101" pitchFamily="34" charset="-79"/>
              <a:cs typeface="David" panose="020E0502060401010101" pitchFamily="34" charset="-79"/>
            </a:endParaRPr>
          </a:p>
          <a:p>
            <a:r>
              <a:rPr lang="he-IL" sz="2000" dirty="0" smtClean="0">
                <a:latin typeface="David" panose="020E0502060401010101" pitchFamily="34" charset="-79"/>
                <a:cs typeface="David" panose="020E0502060401010101" pitchFamily="34" charset="-79"/>
              </a:rPr>
              <a:t>בצפון </a:t>
            </a:r>
            <a:r>
              <a:rPr lang="he-IL" sz="2000" dirty="0">
                <a:latin typeface="David" panose="020E0502060401010101" pitchFamily="34" charset="-79"/>
                <a:cs typeface="David" panose="020E0502060401010101" pitchFamily="34" charset="-79"/>
              </a:rPr>
              <a:t>תל אביב, נפצעה מפגינה לאחר שעובר אורח פגע בפניה.</a:t>
            </a:r>
          </a:p>
        </p:txBody>
      </p:sp>
      <p:sp>
        <p:nvSpPr>
          <p:cNvPr id="3" name="TextBox 2"/>
          <p:cNvSpPr txBox="1"/>
          <p:nvPr/>
        </p:nvSpPr>
        <p:spPr>
          <a:xfrm rot="20860526">
            <a:off x="273825" y="1521726"/>
            <a:ext cx="5173201" cy="2215991"/>
          </a:xfrm>
          <a:prstGeom prst="rect">
            <a:avLst/>
          </a:prstGeom>
          <a:noFill/>
        </p:spPr>
        <p:txBody>
          <a:bodyPr wrap="square" rtlCol="1">
            <a:spAutoFit/>
          </a:bodyPr>
          <a:lstStyle/>
          <a:p>
            <a:r>
              <a:rPr lang="he-IL" sz="2400" dirty="0">
                <a:latin typeface="David" panose="020E0502060401010101" pitchFamily="34" charset="-79"/>
                <a:cs typeface="David" panose="020E0502060401010101" pitchFamily="34" charset="-79"/>
              </a:rPr>
              <a:t>במהלך ההפגנה בכיכר הבימה בתל אביב נפצע קל ראש העיר, רון חולדאי, שנשרט בידו ודימם. לאחר פציעתו כתב </a:t>
            </a:r>
            <a:r>
              <a:rPr lang="he-IL" sz="2400" dirty="0" err="1">
                <a:latin typeface="David" panose="020E0502060401010101" pitchFamily="34" charset="-79"/>
                <a:cs typeface="David" panose="020E0502060401010101" pitchFamily="34" charset="-79"/>
              </a:rPr>
              <a:t>בטוויטר</a:t>
            </a:r>
            <a:r>
              <a:rPr lang="he-IL" sz="2400" dirty="0">
                <a:latin typeface="David" panose="020E0502060401010101" pitchFamily="34" charset="-79"/>
                <a:cs typeface="David" panose="020E0502060401010101" pitchFamily="34" charset="-79"/>
              </a:rPr>
              <a:t>: ‏"לא אנרכיסטים ולא מפיצי מחלות. פטריוטים ישראלים שלא יכולים יותר</a:t>
            </a:r>
            <a:r>
              <a:rPr lang="he-IL" sz="2400" dirty="0" smtClean="0">
                <a:latin typeface="David" panose="020E0502060401010101" pitchFamily="34" charset="-79"/>
                <a:cs typeface="David" panose="020E0502060401010101" pitchFamily="34" charset="-79"/>
              </a:rPr>
              <a:t>".</a:t>
            </a:r>
          </a:p>
          <a:p>
            <a:r>
              <a:rPr lang="he-IL" dirty="0" smtClean="0">
                <a:latin typeface="David" panose="020E0502060401010101" pitchFamily="34" charset="-79"/>
                <a:cs typeface="David" panose="020E0502060401010101" pitchFamily="34" charset="-79"/>
              </a:rPr>
              <a:t>רון חולדאי אוקטובר 2020</a:t>
            </a:r>
            <a:endParaRPr lang="he-IL" dirty="0">
              <a:latin typeface="David" panose="020E0502060401010101" pitchFamily="34" charset="-79"/>
              <a:cs typeface="David" panose="020E0502060401010101" pitchFamily="34" charset="-79"/>
            </a:endParaRPr>
          </a:p>
        </p:txBody>
      </p:sp>
      <p:pic>
        <p:nvPicPr>
          <p:cNvPr id="1026" name="Picture 2" descr="אילן שיינפלד: מחאה מבוזרת. עם פנים – בלי מנהיג | זמן ישרא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415" y="4113413"/>
            <a:ext cx="3848021" cy="25606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32582" y="1520946"/>
            <a:ext cx="6475865" cy="1292662"/>
          </a:xfrm>
          <a:prstGeom prst="rect">
            <a:avLst/>
          </a:prstGeom>
          <a:noFill/>
        </p:spPr>
        <p:txBody>
          <a:bodyPr wrap="square" rtlCol="1">
            <a:spAutoFit/>
          </a:bodyPr>
          <a:lstStyle/>
          <a:p>
            <a:r>
              <a:rPr lang="he-IL" sz="1200" dirty="0">
                <a:latin typeface="David" panose="020E0502060401010101" pitchFamily="34" charset="-79"/>
                <a:cs typeface="David" panose="020E0502060401010101" pitchFamily="34" charset="-79"/>
              </a:rPr>
              <a:t> </a:t>
            </a:r>
            <a:r>
              <a:rPr lang="he-IL" sz="2000" dirty="0">
                <a:latin typeface="David" panose="020E0502060401010101" pitchFamily="34" charset="-79"/>
                <a:cs typeface="David" panose="020E0502060401010101" pitchFamily="34" charset="-79"/>
              </a:rPr>
              <a:t>האלימות שאנחנו רואים בימים האחרונים נגד מפגינים, נגד שוטרים, </a:t>
            </a:r>
            <a:endParaRPr lang="he-IL" sz="2000" dirty="0" smtClean="0">
              <a:latin typeface="David" panose="020E0502060401010101" pitchFamily="34" charset="-79"/>
              <a:cs typeface="David" panose="020E0502060401010101" pitchFamily="34" charset="-79"/>
            </a:endParaRPr>
          </a:p>
          <a:p>
            <a:r>
              <a:rPr lang="he-IL" sz="2000" dirty="0" smtClean="0">
                <a:latin typeface="David" panose="020E0502060401010101" pitchFamily="34" charset="-79"/>
                <a:cs typeface="David" panose="020E0502060401010101" pitchFamily="34" charset="-79"/>
              </a:rPr>
              <a:t>נגד </a:t>
            </a:r>
            <a:r>
              <a:rPr lang="he-IL" sz="2000" dirty="0">
                <a:latin typeface="David" panose="020E0502060401010101" pitchFamily="34" charset="-79"/>
                <a:cs typeface="David" panose="020E0502060401010101" pitchFamily="34" charset="-79"/>
              </a:rPr>
              <a:t>אנשי תקשורת בלתי נסבלת</a:t>
            </a:r>
            <a:r>
              <a:rPr lang="he-IL" sz="2000" dirty="0" smtClean="0">
                <a:latin typeface="David" panose="020E0502060401010101" pitchFamily="34" charset="-79"/>
                <a:cs typeface="David" panose="020E0502060401010101" pitchFamily="34" charset="-79"/>
              </a:rPr>
              <a:t>.</a:t>
            </a:r>
          </a:p>
          <a:p>
            <a:r>
              <a:rPr lang="he-IL" sz="2000" dirty="0" smtClean="0">
                <a:latin typeface="David" panose="020E0502060401010101" pitchFamily="34" charset="-79"/>
                <a:cs typeface="David" panose="020E0502060401010101" pitchFamily="34" charset="-79"/>
              </a:rPr>
              <a:t> </a:t>
            </a:r>
            <a:r>
              <a:rPr lang="he-IL" sz="2000" dirty="0">
                <a:latin typeface="David" panose="020E0502060401010101" pitchFamily="34" charset="-79"/>
                <a:cs typeface="David" panose="020E0502060401010101" pitchFamily="34" charset="-79"/>
              </a:rPr>
              <a:t>את המגיפה ננצח רק ביחד, בסולידריות, בסבלנות ובסובלנות </a:t>
            </a:r>
            <a:r>
              <a:rPr lang="he-IL" sz="2000" dirty="0" smtClean="0">
                <a:latin typeface="David" panose="020E0502060401010101" pitchFamily="34" charset="-79"/>
                <a:cs typeface="David" panose="020E0502060401010101" pitchFamily="34" charset="-79"/>
              </a:rPr>
              <a:t>לאחר.</a:t>
            </a:r>
          </a:p>
          <a:p>
            <a:r>
              <a:rPr lang="he-IL" sz="1600" dirty="0" smtClean="0">
                <a:latin typeface="David" panose="020E0502060401010101" pitchFamily="34" charset="-79"/>
                <a:cs typeface="David" panose="020E0502060401010101" pitchFamily="34" charset="-79"/>
              </a:rPr>
              <a:t>בני גנץ 3 באוקטובר 2020</a:t>
            </a:r>
            <a:endParaRPr lang="he-IL" sz="1600" dirty="0">
              <a:latin typeface="David" panose="020E0502060401010101" pitchFamily="34" charset="-79"/>
              <a:cs typeface="David" panose="020E0502060401010101" pitchFamily="34" charset="-79"/>
            </a:endParaRPr>
          </a:p>
        </p:txBody>
      </p:sp>
      <p:pic>
        <p:nvPicPr>
          <p:cNvPr id="1028" name="Picture 4" descr="הפגנות - וואלה! תגיות"/>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964" y="2840955"/>
            <a:ext cx="4194483" cy="23567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999814" y="101042"/>
            <a:ext cx="7148945" cy="1261884"/>
          </a:xfrm>
          <a:prstGeom prst="rect">
            <a:avLst/>
          </a:prstGeom>
          <a:noFill/>
        </p:spPr>
        <p:txBody>
          <a:bodyPr wrap="square" rtlCol="1">
            <a:spAutoFit/>
          </a:bodyPr>
          <a:lstStyle/>
          <a:p>
            <a:pPr algn="ctr"/>
            <a:r>
              <a:rPr lang="he-IL" sz="2800" b="1" dirty="0" smtClean="0">
                <a:solidFill>
                  <a:srgbClr val="FF0000"/>
                </a:solidFill>
                <a:latin typeface="David" panose="020E0502060401010101" pitchFamily="34" charset="-79"/>
                <a:cs typeface="David" panose="020E0502060401010101" pitchFamily="34" charset="-79"/>
              </a:rPr>
              <a:t>'האלימות היא כרסום יסוד הדמוקרטיה הישראלית'</a:t>
            </a:r>
          </a:p>
          <a:p>
            <a:pPr algn="ctr"/>
            <a:r>
              <a:rPr lang="he-IL" sz="2400" b="1" dirty="0" smtClean="0">
                <a:solidFill>
                  <a:srgbClr val="FF0000"/>
                </a:solidFill>
                <a:latin typeface="David" panose="020E0502060401010101" pitchFamily="34" charset="-79"/>
                <a:cs typeface="David" panose="020E0502060401010101" pitchFamily="34" charset="-79"/>
              </a:rPr>
              <a:t>יצחק רבין, בנאומו האחרון בכיכר 4.11.95</a:t>
            </a:r>
          </a:p>
          <a:p>
            <a:pPr algn="ctr"/>
            <a:r>
              <a:rPr lang="he-IL" sz="2400" b="1" dirty="0" smtClean="0">
                <a:solidFill>
                  <a:srgbClr val="FF0000"/>
                </a:solidFill>
                <a:latin typeface="David" panose="020E0502060401010101" pitchFamily="34" charset="-79"/>
                <a:cs typeface="David" panose="020E0502060401010101" pitchFamily="34" charset="-79"/>
              </a:rPr>
              <a:t>הפגנות אלימות 2020</a:t>
            </a:r>
            <a:endParaRPr lang="he-IL" sz="2400" b="1" dirty="0">
              <a:solidFill>
                <a:srgbClr val="FF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47624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23272"/>
            <a:ext cx="3932237" cy="875145"/>
          </a:xfrm>
        </p:spPr>
        <p:txBody>
          <a:bodyPr/>
          <a:lstStyle/>
          <a:p>
            <a:r>
              <a:rPr lang="he-IL" b="1" dirty="0"/>
              <a:t>כִּי אֲנָשִׁים אַחִים אֲנָחְנוּ</a:t>
            </a:r>
          </a:p>
        </p:txBody>
      </p:sp>
      <p:sp>
        <p:nvSpPr>
          <p:cNvPr id="3" name="מציין מיקום תוכן 2"/>
          <p:cNvSpPr>
            <a:spLocks noGrp="1"/>
          </p:cNvSpPr>
          <p:nvPr>
            <p:ph idx="1"/>
          </p:nvPr>
        </p:nvSpPr>
        <p:spPr>
          <a:xfrm>
            <a:off x="5155478" y="1033607"/>
            <a:ext cx="6731721" cy="5210175"/>
          </a:xfrm>
        </p:spPr>
        <p:txBody>
          <a:bodyPr>
            <a:noAutofit/>
          </a:bodyPr>
          <a:lstStyle/>
          <a:p>
            <a:pPr marL="0" indent="0">
              <a:lnSpc>
                <a:spcPct val="150000"/>
              </a:lnSpc>
              <a:buNone/>
            </a:pPr>
            <a:r>
              <a:rPr lang="he-IL" sz="2000" dirty="0" smtClean="0">
                <a:latin typeface="David" panose="020E0502060401010101" pitchFamily="34" charset="-79"/>
                <a:cs typeface="David" panose="020E0502060401010101" pitchFamily="34" charset="-79"/>
              </a:rPr>
              <a:t>אם לא נוכל לחיות זה לצד זה, אם לא יוכלו דתיים וחילוניים לכבד אלו את אלו, אם לא יוכלו אשכנזים וספרדים לחיות כאחים אלו לאלו, אם לא יוכלו שמאלנים וימניים להאמין אלו בכנותם של אלו – סופנו שנטביע עצמנו בים השנאה.</a:t>
            </a:r>
          </a:p>
          <a:p>
            <a:pPr marL="0" indent="0">
              <a:lnSpc>
                <a:spcPct val="150000"/>
              </a:lnSpc>
              <a:buNone/>
            </a:pPr>
            <a:r>
              <a:rPr lang="he-IL" sz="2000" dirty="0" smtClean="0">
                <a:latin typeface="David" panose="020E0502060401010101" pitchFamily="34" charset="-79"/>
                <a:cs typeface="David" panose="020E0502060401010101" pitchFamily="34" charset="-79"/>
              </a:rPr>
              <a:t>כל עוד לא ידע כל אדם בארץ הזו, כי כל מחלוקת, ולו הקשה, הכואבת, והנוקבת ביותר, תידון, תלובן, ובסופו של דבר תוכרע, אפילו לדורות,</a:t>
            </a:r>
          </a:p>
          <a:p>
            <a:pPr marL="0" indent="0">
              <a:lnSpc>
                <a:spcPct val="150000"/>
              </a:lnSpc>
              <a:buNone/>
            </a:pPr>
            <a:r>
              <a:rPr lang="he-IL" sz="2000" dirty="0" smtClean="0">
                <a:latin typeface="David" panose="020E0502060401010101" pitchFamily="34" charset="-79"/>
                <a:cs typeface="David" panose="020E0502060401010101" pitchFamily="34" charset="-79"/>
              </a:rPr>
              <a:t> רק כאן, באולם זה שבו אנו יושבים עתה </a:t>
            </a:r>
            <a:r>
              <a:rPr lang="he-IL" sz="1600" dirty="0" smtClean="0">
                <a:latin typeface="David" panose="020E0502060401010101" pitchFamily="34" charset="-79"/>
                <a:cs typeface="David" panose="020E0502060401010101" pitchFamily="34" charset="-79"/>
              </a:rPr>
              <a:t>(אולם הכנסת)</a:t>
            </a:r>
            <a:r>
              <a:rPr lang="he-IL" sz="2000" dirty="0" smtClean="0">
                <a:latin typeface="David" panose="020E0502060401010101" pitchFamily="34" charset="-79"/>
                <a:cs typeface="David" panose="020E0502060401010101" pitchFamily="34" charset="-79"/>
              </a:rPr>
              <a:t>, ורק ברוב קולות;…</a:t>
            </a:r>
          </a:p>
          <a:p>
            <a:pPr marL="0" indent="0">
              <a:buNone/>
            </a:pPr>
            <a:r>
              <a:rPr lang="he-IL" sz="2000" dirty="0" smtClean="0">
                <a:latin typeface="David" panose="020E0502060401010101" pitchFamily="34" charset="-79"/>
                <a:cs typeface="David" panose="020E0502060401010101" pitchFamily="34" charset="-79"/>
              </a:rPr>
              <a:t>     ח"כ ראובן ריבלין, מ"מ יו"ר הכנסת,</a:t>
            </a:r>
          </a:p>
          <a:p>
            <a:pPr marL="0" indent="0">
              <a:buNone/>
            </a:pPr>
            <a:r>
              <a:rPr lang="he-IL" sz="2000" dirty="0" smtClean="0">
                <a:latin typeface="David" panose="020E0502060401010101" pitchFamily="34" charset="-79"/>
                <a:cs typeface="David" panose="020E0502060401010101" pitchFamily="34" charset="-79"/>
              </a:rPr>
              <a:t>                              בישיבה לזכרו של יצחק רבין 21.10.99</a:t>
            </a:r>
          </a:p>
          <a:p>
            <a:pPr marL="0" indent="0">
              <a:buNone/>
            </a:pPr>
            <a:endParaRPr lang="he-IL" sz="2000" dirty="0">
              <a:latin typeface="David" panose="020E0502060401010101" pitchFamily="34" charset="-79"/>
              <a:cs typeface="David" panose="020E0502060401010101" pitchFamily="34" charset="-79"/>
            </a:endParaRPr>
          </a:p>
        </p:txBody>
      </p:sp>
      <p:sp>
        <p:nvSpPr>
          <p:cNvPr id="14" name="מציין מיקום טקסט 3"/>
          <p:cNvSpPr txBox="1">
            <a:spLocks/>
          </p:cNvSpPr>
          <p:nvPr/>
        </p:nvSpPr>
        <p:spPr>
          <a:xfrm>
            <a:off x="1007557" y="1198417"/>
            <a:ext cx="3534352" cy="4538952"/>
          </a:xfrm>
          <a:prstGeom prst="rect">
            <a:avLst/>
          </a:prstGeom>
        </p:spPr>
        <p:txBody>
          <a:bodyPr vert="horz" lIns="91440" tIns="45720" rIns="91440" bIns="45720" rtlCol="1">
            <a:normAutofit/>
          </a:bodyPr>
          <a:lstStyle>
            <a:lvl1pPr marL="0" indent="0" algn="r" defTabSz="914400" rtl="1"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r" defTabSz="914400" rtl="1"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r" defTabSz="914400" rtl="1"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1"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r" defTabSz="914400" rtl="1"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r" defTabSz="914400" rtl="1"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r" defTabSz="914400" rtl="1"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r" defTabSz="914400" rtl="1"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r" defTabSz="914400" rtl="1"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he-IL" sz="3200" b="1" dirty="0" smtClean="0">
                <a:solidFill>
                  <a:srgbClr val="7030A0"/>
                </a:solidFill>
                <a:latin typeface="David" panose="020E0502060401010101" pitchFamily="34" charset="-79"/>
                <a:cs typeface="David" panose="020E0502060401010101" pitchFamily="34" charset="-79"/>
              </a:rPr>
              <a:t>כל זמן שהנר בלבי הוא דולק</a:t>
            </a:r>
          </a:p>
          <a:p>
            <a:r>
              <a:rPr lang="he-IL" sz="3200" b="1" dirty="0" smtClean="0">
                <a:solidFill>
                  <a:srgbClr val="7030A0"/>
                </a:solidFill>
                <a:latin typeface="David" panose="020E0502060401010101" pitchFamily="34" charset="-79"/>
                <a:cs typeface="David" panose="020E0502060401010101" pitchFamily="34" charset="-79"/>
              </a:rPr>
              <a:t>אפשר כאן ועכשיו לתקן</a:t>
            </a:r>
          </a:p>
          <a:p>
            <a:r>
              <a:rPr lang="he-IL" sz="2400" b="1" dirty="0" smtClean="0">
                <a:solidFill>
                  <a:srgbClr val="7030A0"/>
                </a:solidFill>
                <a:latin typeface="David" panose="020E0502060401010101" pitchFamily="34" charset="-79"/>
                <a:cs typeface="David" panose="020E0502060401010101" pitchFamily="34" charset="-79"/>
              </a:rPr>
              <a:t>ר' ישראל </a:t>
            </a:r>
            <a:r>
              <a:rPr lang="he-IL" sz="2400" b="1" dirty="0" err="1" smtClean="0">
                <a:solidFill>
                  <a:srgbClr val="7030A0"/>
                </a:solidFill>
                <a:latin typeface="David" panose="020E0502060401010101" pitchFamily="34" charset="-79"/>
                <a:cs typeface="David" panose="020E0502060401010101" pitchFamily="34" charset="-79"/>
              </a:rPr>
              <a:t>מסלאנט</a:t>
            </a:r>
            <a:endParaRPr lang="he-IL" sz="2400" b="1" dirty="0" smtClean="0">
              <a:solidFill>
                <a:srgbClr val="7030A0"/>
              </a:solidFill>
              <a:latin typeface="David" panose="020E0502060401010101" pitchFamily="34" charset="-79"/>
              <a:cs typeface="David" panose="020E0502060401010101" pitchFamily="34" charset="-79"/>
            </a:endParaRPr>
          </a:p>
          <a:p>
            <a:endParaRPr lang="he-IL" sz="2400" b="1" dirty="0">
              <a:solidFill>
                <a:srgbClr val="7030A0"/>
              </a:solidFill>
              <a:latin typeface="David" panose="020E0502060401010101" pitchFamily="34" charset="-79"/>
              <a:cs typeface="David" panose="020E0502060401010101" pitchFamily="34" charset="-79"/>
            </a:endParaRPr>
          </a:p>
        </p:txBody>
      </p:sp>
      <p:pic>
        <p:nvPicPr>
          <p:cNvPr id="15" name="Picture 2" descr="ניצן ויסברג: אני טקסט פוליטי | זמן ישרא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87" y="3639127"/>
            <a:ext cx="4490435" cy="2798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740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17344"/>
            <a:ext cx="10515600" cy="724766"/>
          </a:xfrm>
        </p:spPr>
        <p:txBody>
          <a:bodyPr/>
          <a:lstStyle/>
          <a:p>
            <a:pPr algn="ctr"/>
            <a:r>
              <a:rPr lang="he-IL" dirty="0" smtClean="0"/>
              <a:t>מדבריו של יצחק רבין ז"ל</a:t>
            </a:r>
            <a:endParaRPr lang="he-IL" dirty="0"/>
          </a:p>
        </p:txBody>
      </p:sp>
      <p:sp>
        <p:nvSpPr>
          <p:cNvPr id="3" name="מציין מיקום תוכן 2"/>
          <p:cNvSpPr>
            <a:spLocks noGrp="1"/>
          </p:cNvSpPr>
          <p:nvPr>
            <p:ph sz="half" idx="1"/>
          </p:nvPr>
        </p:nvSpPr>
        <p:spPr>
          <a:xfrm>
            <a:off x="487218" y="0"/>
            <a:ext cx="4648200" cy="5622782"/>
          </a:xfrm>
        </p:spPr>
        <p:txBody>
          <a:bodyPr>
            <a:normAutofit/>
          </a:bodyPr>
          <a:lstStyle/>
          <a:p>
            <a:pPr marL="0" indent="0">
              <a:buNone/>
            </a:pPr>
            <a:endParaRPr lang="he-IL" dirty="0" smtClean="0">
              <a:latin typeface="David" panose="020E0502060401010101" pitchFamily="34" charset="-79"/>
              <a:cs typeface="David" panose="020E0502060401010101" pitchFamily="34" charset="-79"/>
            </a:endParaRPr>
          </a:p>
          <a:p>
            <a:pPr marL="0" indent="0">
              <a:buNone/>
            </a:pPr>
            <a:endParaRPr lang="he-IL" dirty="0">
              <a:latin typeface="David" panose="020E0502060401010101" pitchFamily="34" charset="-79"/>
              <a:cs typeface="David" panose="020E0502060401010101" pitchFamily="34" charset="-79"/>
            </a:endParaRPr>
          </a:p>
          <a:p>
            <a:pPr marL="0" indent="0">
              <a:buNone/>
            </a:pPr>
            <a:endParaRPr lang="he-IL" dirty="0" smtClean="0">
              <a:latin typeface="David" panose="020E0502060401010101" pitchFamily="34" charset="-79"/>
              <a:cs typeface="David" panose="020E0502060401010101" pitchFamily="34" charset="-79"/>
            </a:endParaRPr>
          </a:p>
          <a:p>
            <a:pPr marL="0" indent="0">
              <a:buNone/>
            </a:pPr>
            <a:r>
              <a:rPr lang="he-IL" dirty="0" smtClean="0">
                <a:latin typeface="David" panose="020E0502060401010101" pitchFamily="34" charset="-79"/>
                <a:cs typeface="David" panose="020E0502060401010101" pitchFamily="34" charset="-79"/>
              </a:rPr>
              <a:t>"אין לי נכסים, יש לי רק חלומות להוריש לדורות הבאים עולם טוב יותר,</a:t>
            </a:r>
          </a:p>
          <a:p>
            <a:pPr marL="0" indent="0">
              <a:buNone/>
            </a:pPr>
            <a:r>
              <a:rPr lang="he-IL" dirty="0" smtClean="0">
                <a:latin typeface="David" panose="020E0502060401010101" pitchFamily="34" charset="-79"/>
                <a:cs typeface="David" panose="020E0502060401010101" pitchFamily="34" charset="-79"/>
              </a:rPr>
              <a:t>מפויס יותר - עולם שנעים לחיות בו. אין זה הרבה מדי."</a:t>
            </a:r>
          </a:p>
          <a:p>
            <a:pPr marL="0" indent="0">
              <a:buNone/>
            </a:pPr>
            <a:r>
              <a:rPr lang="he-IL" sz="2000" dirty="0" smtClean="0">
                <a:latin typeface="David" panose="020E0502060401010101" pitchFamily="34" charset="-79"/>
                <a:cs typeface="David" panose="020E0502060401010101" pitchFamily="34" charset="-79"/>
              </a:rPr>
              <a:t>יצחק רבין מתוך נאום בכינוס חתימת</a:t>
            </a:r>
          </a:p>
          <a:p>
            <a:pPr marL="0" indent="0">
              <a:buNone/>
            </a:pPr>
            <a:r>
              <a:rPr lang="he-IL" sz="2000" dirty="0" smtClean="0">
                <a:latin typeface="David" panose="020E0502060401010101" pitchFamily="34" charset="-79"/>
                <a:cs typeface="David" panose="020E0502060401010101" pitchFamily="34" charset="-79"/>
              </a:rPr>
              <a:t>השלום עם ירדן (26 ביולי, 1994)</a:t>
            </a:r>
            <a:endParaRPr lang="he-IL" sz="2000" dirty="0">
              <a:latin typeface="David" panose="020E0502060401010101" pitchFamily="34" charset="-79"/>
              <a:cs typeface="David" panose="020E0502060401010101" pitchFamily="34" charset="-79"/>
            </a:endParaRPr>
          </a:p>
        </p:txBody>
      </p:sp>
      <p:sp>
        <p:nvSpPr>
          <p:cNvPr id="4" name="מציין מיקום תוכן 3"/>
          <p:cNvSpPr>
            <a:spLocks noGrp="1"/>
          </p:cNvSpPr>
          <p:nvPr>
            <p:ph sz="half" idx="2"/>
          </p:nvPr>
        </p:nvSpPr>
        <p:spPr>
          <a:xfrm>
            <a:off x="5403273" y="942110"/>
            <a:ext cx="5950527" cy="5606472"/>
          </a:xfrm>
        </p:spPr>
        <p:txBody>
          <a:bodyPr>
            <a:noAutofit/>
          </a:bodyPr>
          <a:lstStyle/>
          <a:p>
            <a:pPr marL="0" indent="0">
              <a:lnSpc>
                <a:spcPct val="170000"/>
              </a:lnSpc>
              <a:buNone/>
            </a:pPr>
            <a:r>
              <a:rPr lang="he-IL" sz="2400" dirty="0" smtClean="0">
                <a:latin typeface="David" panose="020E0502060401010101" pitchFamily="34" charset="-79"/>
                <a:cs typeface="David" panose="020E0502060401010101" pitchFamily="34" charset="-79"/>
              </a:rPr>
              <a:t>״אל תקבלו מוסכמות קיימות, לא בחברה, ולא בתחומים אחרים. החברה צריכה לדעת להשתנות. חברה או מדינה שלא משתנה - מתנוונת. המציאות איננה מה </a:t>
            </a:r>
            <a:r>
              <a:rPr lang="he-IL" sz="2400" dirty="0" err="1" smtClean="0">
                <a:latin typeface="David" panose="020E0502060401010101" pitchFamily="34" charset="-79"/>
                <a:cs typeface="David" panose="020E0502060401010101" pitchFamily="34" charset="-79"/>
              </a:rPr>
              <a:t>שהיתה</a:t>
            </a:r>
            <a:r>
              <a:rPr lang="he-IL" sz="2400" dirty="0">
                <a:latin typeface="David" panose="020E0502060401010101" pitchFamily="34" charset="-79"/>
                <a:cs typeface="David" panose="020E0502060401010101" pitchFamily="34" charset="-79"/>
              </a:rPr>
              <a:t> </a:t>
            </a:r>
            <a:r>
              <a:rPr lang="he-IL" sz="2400" dirty="0" smtClean="0">
                <a:latin typeface="David" panose="020E0502060401010101" pitchFamily="34" charset="-79"/>
                <a:cs typeface="David" panose="020E0502060401010101" pitchFamily="34" charset="-79"/>
              </a:rPr>
              <a:t>לפני חמישים שנה. ואם יש משהו שצריך לייחד נוער – זו מרדנות נגד מוסכמות. לא מרדנות לשם מרדנות, אלא מרדנות לשם שינוי. קיימו את אשר ראוי לקיים, שנו את אשר ראוי לשנות, והרבה דברים דורשים שינוי״</a:t>
            </a:r>
          </a:p>
          <a:p>
            <a:pPr marL="0" indent="0">
              <a:lnSpc>
                <a:spcPct val="170000"/>
              </a:lnSpc>
              <a:buNone/>
            </a:pPr>
            <a:r>
              <a:rPr lang="he-IL" sz="1600" dirty="0" smtClean="0">
                <a:latin typeface="David" panose="020E0502060401010101" pitchFamily="34" charset="-79"/>
                <a:cs typeface="David" panose="020E0502060401010101" pitchFamily="34" charset="-79"/>
              </a:rPr>
              <a:t>יצחק רבין בכנס ה־70 לנוער העובד והלומד, מרץ 1994</a:t>
            </a:r>
            <a:endParaRPr lang="he-IL" sz="1600" dirty="0">
              <a:latin typeface="David" panose="020E0502060401010101" pitchFamily="34" charset="-79"/>
              <a:cs typeface="David" panose="020E0502060401010101" pitchFamily="34" charset="-79"/>
            </a:endParaRPr>
          </a:p>
        </p:txBody>
      </p:sp>
      <p:pic>
        <p:nvPicPr>
          <p:cNvPr id="7" name="תמונה 6"/>
          <p:cNvPicPr>
            <a:picLocks noChangeAspect="1"/>
          </p:cNvPicPr>
          <p:nvPr/>
        </p:nvPicPr>
        <p:blipFill>
          <a:blip r:embed="rId2"/>
          <a:stretch>
            <a:fillRect/>
          </a:stretch>
        </p:blipFill>
        <p:spPr>
          <a:xfrm>
            <a:off x="487218" y="4691207"/>
            <a:ext cx="2457450" cy="1857375"/>
          </a:xfrm>
          <a:prstGeom prst="rect">
            <a:avLst/>
          </a:prstGeom>
        </p:spPr>
      </p:pic>
      <p:pic>
        <p:nvPicPr>
          <p:cNvPr id="9" name="תמונה 8"/>
          <p:cNvPicPr>
            <a:picLocks noChangeAspect="1"/>
          </p:cNvPicPr>
          <p:nvPr/>
        </p:nvPicPr>
        <p:blipFill>
          <a:blip r:embed="rId3"/>
          <a:stretch>
            <a:fillRect/>
          </a:stretch>
        </p:blipFill>
        <p:spPr>
          <a:xfrm>
            <a:off x="3209925" y="4747347"/>
            <a:ext cx="2857500" cy="1736579"/>
          </a:xfrm>
          <a:prstGeom prst="rect">
            <a:avLst/>
          </a:prstGeom>
        </p:spPr>
      </p:pic>
    </p:spTree>
    <p:extLst>
      <p:ext uri="{BB962C8B-B14F-4D97-AF65-F5344CB8AC3E}">
        <p14:creationId xmlns:p14="http://schemas.microsoft.com/office/powerpoint/2010/main" val="123991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352</Words>
  <Application>Microsoft Office PowerPoint</Application>
  <PresentationFormat>מסך רחב</PresentationFormat>
  <Paragraphs>32</Paragraphs>
  <Slides>4</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4</vt:i4>
      </vt:variant>
    </vt:vector>
  </HeadingPairs>
  <TitlesOfParts>
    <vt:vector size="10" baseType="lpstr">
      <vt:lpstr>Arial</vt:lpstr>
      <vt:lpstr>Calibri</vt:lpstr>
      <vt:lpstr>Calibri Light</vt:lpstr>
      <vt:lpstr>David</vt:lpstr>
      <vt:lpstr>Times New Roman</vt:lpstr>
      <vt:lpstr>ערכת נושא Office</vt:lpstr>
      <vt:lpstr>יום הזיכרון ה-25 לרצח רבין  כִּי אֲנָשִׁים אַחִים אֲנָחְנוּ (בראשית יג, ח)</vt:lpstr>
      <vt:lpstr>מצגת של PowerPoint‏</vt:lpstr>
      <vt:lpstr>כִּי אֲנָשִׁים אַחִים אֲנָחְנוּ</vt:lpstr>
      <vt:lpstr>מדבריו של יצחק רבין ז"ל</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יום הזיכרון ה-25 לרצח רבין</dc:title>
  <dc:creator>Osnat</dc:creator>
  <cp:lastModifiedBy>Osnat</cp:lastModifiedBy>
  <cp:revision>8</cp:revision>
  <dcterms:created xsi:type="dcterms:W3CDTF">2020-10-29T03:01:31Z</dcterms:created>
  <dcterms:modified xsi:type="dcterms:W3CDTF">2020-10-29T03:48:18Z</dcterms:modified>
</cp:coreProperties>
</file>